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8"/>
  </p:notesMasterIdLst>
  <p:sldIdLst>
    <p:sldId id="256" r:id="rId2"/>
    <p:sldId id="279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8" r:id="rId20"/>
    <p:sldId id="284" r:id="rId21"/>
    <p:sldId id="283" r:id="rId22"/>
    <p:sldId id="281" r:id="rId23"/>
    <p:sldId id="280" r:id="rId24"/>
    <p:sldId id="285" r:id="rId25"/>
    <p:sldId id="274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99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DF69-D9FB-4E48-813D-3E3D547B7197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0BAF-A7CC-42F6-BA05-9EE3374D5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1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6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236-E22C-DF3D-072D-0F2AB201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A680-29B3-33CC-207D-2F94E6D0C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1F2D-EB53-F2A9-B59D-566236839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739-7CC7-FB69-7FF1-90C1E336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5C54-59A0-6AE1-656E-C05AFA91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56BD8-965E-7F04-8FFE-EF54D4FC1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10661-BC53-D684-D0D8-A28F908B3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5B875-23FC-7C8C-4C21-35A1D79B6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9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DD57-A8FE-5D33-9E7A-2F65104E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28AF0-D92E-F80D-F36E-EA4A8EB7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8DA5-8766-8146-60BE-5918F0509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EDD0-D148-6FE1-7F3C-BA8FA4A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0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9B13-A674-BC7C-79CA-156C1C3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EF035-EC3E-9015-47D4-AAC611D07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BBCDE-2B12-1A88-CCCE-9118115F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2F3C-4ABF-68BF-D513-2F1D52581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15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7220-198B-7026-86D2-24CD1191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C86E0-77A4-831E-C795-598EA2E8E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7AB1E-42E3-08E6-D30F-0B85768A8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12F8-F63A-3129-690F-BD3EBAF97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6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C86F-188E-FEE6-9E8E-15929F9E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DC500-7663-1A8B-F9FC-F059F4021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5024E-4D61-D1E9-20F5-591D747F1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3AF5-EF13-F0A7-2B06-D5878A876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5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55D1-4FC7-36E0-3384-49FE503E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12243-5178-44C9-18A4-7BE99A2BC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F03-EF47-CBBF-3951-A4DEE736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E141-BDC1-79E3-CC70-4098CADEF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7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77BDE-D8C4-443B-C468-2D090A68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B4C2E-CC99-879C-C8DC-C0C3433B3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61D6A-D45C-E9CE-D3A2-8F17501A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AFFC-E1F0-629E-9F35-BA1423689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6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029B-E71F-8EC4-09B4-F77494D7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13FA1-AB67-2AE9-5AF0-80128F55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A263-F79E-89DE-838E-FD3DB4C78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9F5E-E96B-FBA6-8C81-A22CE693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1E5DC-19D3-C493-D04C-2F0E93C1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444F6-B0C0-06FC-61A9-9FCF6F76B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AA65B-C1F2-299F-0CE3-714264007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96080-F084-E0C2-D9E7-E0BF1166A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15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2982-7DB2-F7A4-9205-D6B42ADD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D18C9-F06B-BE37-87B3-E044D3094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44770-8A6A-5837-C3EB-3EA0FB11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E056B-D6FB-3D4B-6921-93BF0F46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05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0B83-483C-9B46-490D-E6C38B7B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EF360-3654-4BA2-EEFC-C7826C99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F1880-E834-8BBA-53D3-AC10F547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60B6-B897-1C6A-9C3B-CB2A779BC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3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33EE-9FDF-67C1-FDAF-2D8FDCF0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30322-B3DF-759A-2217-F6AC81801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1A504-A63F-4AD2-54CF-A648C60C0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93D29-3B9F-7B3D-9ADB-CC2ABC7BB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6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C058-7252-440C-CF05-0AE240D4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2355F-E82E-3596-CB53-14AF7225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0E606-A131-B760-77AE-7E69C3143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0AE2A-27DD-239F-CDEC-355AA89C9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63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5A55-1349-C97E-C904-D7BDFC93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A3B7-1D4A-D749-8A9A-478D6CB6B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780D5-0183-D1EF-375A-84C9B2226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8A634-204A-C2B5-323B-4945D051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867D-F7BB-2397-E991-E045C4E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15763-D7CB-A134-594D-0D85D27E1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6C3C8-1662-2AC5-4FF5-FF852657A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F385-15B3-42DB-1386-DC32E6C3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4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9D14-A8FA-A2A0-710A-45C8CE4F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4D68-3D90-4B93-CFF9-88456EA3B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CCF18-B1C3-5601-CC24-13090F6F9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23827-7DF6-F80A-02E3-FEBB21FB6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2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AB96-79B2-60EE-D893-183C7061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8EDA9-D526-A6EA-9156-8DAF2F6BC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83C41-0F62-9A40-1B4F-128E6564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966C1-8AD0-6C00-4869-AA157CA9D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6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9D23-4CA3-EB52-604E-1C7524C7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BF706-E866-E125-7ADB-292A4150C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77194-C24A-8B74-EA56-2AC089F6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34FD-34A7-9427-327D-6C1148CAE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F0BAF-A7CC-42F6-BA05-9EE3374D58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7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0579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49453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9107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504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363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96652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88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9698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510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559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7373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50000"/>
                <a:lumOff val="50000"/>
              </a:schemeClr>
            </a:gs>
            <a:gs pos="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>
    <p:randomBar dir="vert"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D06B9-56B5-D9DC-2110-29CD5E29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33554" y="25163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15CC0-7A2B-1B9B-F1D9-A8D5A143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en-GB" sz="6000" dirty="0">
                <a:solidFill>
                  <a:srgbClr val="FFFFFF"/>
                </a:solidFill>
              </a:rPr>
              <a:t>SLAM3R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D6242-EDB3-C73D-2658-B2E895929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Real-Time Dense Scene Reconstruction from Monocular RGB Videos</a:t>
            </a:r>
          </a:p>
          <a:p>
            <a:r>
              <a:rPr lang="en-US" sz="2400" dirty="0"/>
              <a:t>CVPR 2025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Liu et al.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2942CD-BEFC-903D-FD5B-F72E73DF9D98}"/>
              </a:ext>
            </a:extLst>
          </p:cNvPr>
          <p:cNvSpPr txBox="1">
            <a:spLocks/>
          </p:cNvSpPr>
          <p:nvPr/>
        </p:nvSpPr>
        <p:spPr>
          <a:xfrm>
            <a:off x="2625852" y="6349910"/>
            <a:ext cx="9144000" cy="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</a:t>
            </a:r>
            <a:r>
              <a:rPr lang="en-US" dirty="0" err="1"/>
              <a:t>VisionNext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84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7AB0-2ECF-4B4C-8AC9-5423A623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018D-990A-C41F-7199-C5BD575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874520"/>
                <a:ext cx="11155680" cy="52212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 linear head is applied to regress dense 3D point maps and a confidence map in the unified coordinate system from decoded tokens.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8C2F4-D218-366F-6EC9-C294EFD0C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874520"/>
                <a:ext cx="11155680" cy="5221224"/>
              </a:xfrm>
              <a:blipFill>
                <a:blip r:embed="rId3"/>
                <a:stretch>
                  <a:fillRect l="-383" t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05568B8E-4DE7-6097-E6C2-020075D0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4518" y="2558415"/>
            <a:ext cx="6082963" cy="4225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97B925-80D2-D265-367C-A174F6FF1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23" y="3522507"/>
            <a:ext cx="4342841" cy="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0206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9A1B-92DE-7D32-6CBB-972BEAD1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E5F9-9269-8F93-773E-717953D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FA32-DED2-4DDB-5E4F-2580D3B6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Local-to-World network incrementally registers the newly generated point map into a global 3D coordinate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E703F-3F82-E57C-122B-74818DFADE3B}"/>
              </a:ext>
            </a:extLst>
          </p:cNvPr>
          <p:cNvSpPr/>
          <p:nvPr/>
        </p:nvSpPr>
        <p:spPr>
          <a:xfrm>
            <a:off x="593162" y="2779777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initialization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02F14-8DCD-645D-844D-9B61C881EAAA}"/>
              </a:ext>
            </a:extLst>
          </p:cNvPr>
          <p:cNvSpPr/>
          <p:nvPr/>
        </p:nvSpPr>
        <p:spPr>
          <a:xfrm>
            <a:off x="6096000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Registration Decoder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7E0C6-4D2D-4F5F-A96E-E41C98CC7C1B}"/>
              </a:ext>
            </a:extLst>
          </p:cNvPr>
          <p:cNvSpPr/>
          <p:nvPr/>
        </p:nvSpPr>
        <p:spPr>
          <a:xfrm>
            <a:off x="9486795" y="36210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E4B08-8491-2E8C-82D3-BA98364BEE2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836410" y="3598165"/>
            <a:ext cx="1650385" cy="8412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3CA75-B95C-399E-3F65-A8E6696F44DE}"/>
              </a:ext>
            </a:extLst>
          </p:cNvPr>
          <p:cNvSpPr/>
          <p:nvPr/>
        </p:nvSpPr>
        <p:spPr>
          <a:xfrm>
            <a:off x="6096000" y="4922615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 Decoder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53F865-DB8A-BD0E-145B-5B2B4C2E959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836407" y="4439412"/>
            <a:ext cx="1650388" cy="13015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3A372-FF85-E8C5-157D-A41BD831A05F}"/>
              </a:ext>
            </a:extLst>
          </p:cNvPr>
          <p:cNvSpPr/>
          <p:nvPr/>
        </p:nvSpPr>
        <p:spPr>
          <a:xfrm>
            <a:off x="593161" y="4898898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Buffer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26AAA7-BEF7-2B14-61A2-3C031563566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33568" y="3598165"/>
            <a:ext cx="37624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893EE4-E34C-F779-2BD6-658C1500BE1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2333568" y="3598165"/>
            <a:ext cx="3762432" cy="2142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087930-229F-F26E-0AB1-7304F54579A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333568" y="5717286"/>
            <a:ext cx="3762432" cy="23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B506FF-B373-B360-CB52-898417F1EE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09768" y="3598165"/>
            <a:ext cx="3686232" cy="20716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29BD9B-E62C-6706-60EC-7672FC2BDDEE}"/>
              </a:ext>
            </a:extLst>
          </p:cNvPr>
          <p:cNvCxnSpPr>
            <a:cxnSpLocks/>
          </p:cNvCxnSpPr>
          <p:nvPr/>
        </p:nvCxnSpPr>
        <p:spPr>
          <a:xfrm>
            <a:off x="964799" y="4416553"/>
            <a:ext cx="0" cy="470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490959-CCFE-10D5-9FBD-F5E7859F1D32}"/>
              </a:ext>
            </a:extLst>
          </p:cNvPr>
          <p:cNvCxnSpPr>
            <a:cxnSpLocks/>
          </p:cNvCxnSpPr>
          <p:nvPr/>
        </p:nvCxnSpPr>
        <p:spPr>
          <a:xfrm flipV="1">
            <a:off x="1878806" y="4416553"/>
            <a:ext cx="0" cy="4823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9884"/>
      </p:ext>
    </p:extLst>
  </p:cSld>
  <p:clrMapOvr>
    <a:masterClrMapping/>
  </p:clrMapOvr>
  <p:transition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8742-CCCF-ED23-B076-BF1D80D2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7C08-5A1D-2A5B-5361-FA722378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4C06-966D-6AAF-DD86-80694E2D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The first window is used to initialize the scene</a:t>
            </a:r>
          </a:p>
          <a:p>
            <a:r>
              <a:rPr lang="en-US" dirty="0"/>
              <a:t>It is crucial for this initialization to be as accurate as possible</a:t>
            </a:r>
          </a:p>
          <a:p>
            <a:r>
              <a:rPr lang="en-US" dirty="0"/>
              <a:t>The I2P network is run with each frame as the keyframe and the frame with the highest confidence is chosen </a:t>
            </a:r>
          </a:p>
        </p:txBody>
      </p:sp>
    </p:spTree>
    <p:extLst>
      <p:ext uri="{BB962C8B-B14F-4D97-AF65-F5344CB8AC3E}">
        <p14:creationId xmlns:p14="http://schemas.microsoft.com/office/powerpoint/2010/main" val="532762691"/>
      </p:ext>
    </p:extLst>
  </p:cSld>
  <p:clrMapOvr>
    <a:masterClrMapping/>
  </p:clrMapOvr>
  <p:transition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5BE0-CBF2-05CC-A3D1-DEC17CF8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2CDF-7F6F-C685-F78D-3B4698E3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Reservoir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reservoir strategy is used to keep the model scalable for long videos.</a:t>
                </a:r>
              </a:p>
              <a:p>
                <a:r>
                  <a:rPr lang="en-US" dirty="0"/>
                  <a:t>A maximum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frames are kept in the reservoir.</a:t>
                </a:r>
              </a:p>
              <a:p>
                <a:r>
                  <a:rPr lang="en-US" dirty="0"/>
                  <a:t>If a new frame comes when the reservoir is full, it is added to the reservoir with a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id</m:t>
                    </m:r>
                  </m:oMath>
                </a14:m>
                <a:r>
                  <a:rPr lang="en-US" dirty="0"/>
                  <a:t> is the index of the new frame. A random existing frame is removed from the reservoir.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9B8539-8222-70EC-3C3A-37A9EC813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762559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10DF-3F1C-079C-EFE9-D809E360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9D2D-4534-FD22-2FD2-73695F9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tokens are given as input, and the most similar frames are used to select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frames.</a:t>
                </a:r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𝑅𝑒𝑡𝑟𝑖𝑒𝑣𝑎𝑙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 × 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Retriever has same architecture as I2P decoder</a:t>
                </a:r>
              </a:p>
              <a:p>
                <a:r>
                  <a:rPr lang="en-US" dirty="0"/>
                  <a:t>Retrieval is based on geometric suitability and visual similarity</a:t>
                </a:r>
              </a:p>
              <a:p>
                <a:r>
                  <a:rPr lang="en-US" dirty="0"/>
                  <a:t>As output, we are left with a new keyframe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scene frames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DF754-3921-62E9-BFAD-FC30BFC97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85862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4754-5079-AB1B-F7E5-3E4679B9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A97-D1E6-F104-4BBE-EDB58B79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25D4-61E2-18AA-51D4-DDBCE481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A patch embedding method is used.</a:t>
            </a:r>
          </a:p>
          <a:p>
            <a:r>
              <a:rPr lang="en-US" dirty="0"/>
              <a:t>Geometric tokens are encoded as:</a:t>
            </a:r>
          </a:p>
          <a:p>
            <a:endParaRPr lang="en-US" dirty="0"/>
          </a:p>
          <a:p>
            <a:r>
              <a:rPr lang="en-US" dirty="0"/>
              <a:t>Then they are combined with their corresponding visual tokens 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916B7-B30C-9288-88CD-255F253F1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5" y="2952282"/>
            <a:ext cx="3686629" cy="26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54B03-76AC-66FF-3137-06E56E40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3" y="3725084"/>
            <a:ext cx="3746272" cy="2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291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3FC-5F14-1BB8-5803-F3164300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64CA-914F-BCE4-60FC-F5D219A3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transform local reconstruction of the keyframe to the scene coordinate system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28F99-4E9B-7FBF-6A08-6823EA930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45660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BC1C-F3F9-85B8-ECAD-6D7E8954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EDC9-5BD5-BEDD-AC9E-B20E03E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aims to refine the scene geometry without coordinate system changes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network architecture as the keyframe decoder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sce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 = 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sec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sce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7EDB5-A4F9-3A24-EEF2-A37E69822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16807"/>
      </p:ext>
    </p:extLst>
  </p:cSld>
  <p:clrMapOvr>
    <a:masterClrMapping/>
  </p:clrMapOvr>
  <p:transition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D352-1562-9AF6-53DB-1B0263DB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B204-46AA-1A6D-C90F-D30D5E5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head as I2P is applied.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loss function is given as: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:binary mask of valid points that have ground truth values in</a:t>
                </a:r>
              </a:p>
              <a:p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are the scale factor,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en-US" dirty="0"/>
                  <a:t>is the predicted confidence map,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hyperparameter to control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52D09-19B5-9575-33E4-7796916FF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83325A6-7036-0690-3241-6AAC05469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45" y="3497584"/>
            <a:ext cx="4914157" cy="75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8EB44-F031-479E-7FDB-C70F5B6ED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47" y="2612027"/>
            <a:ext cx="6106906" cy="3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5323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83D8-3D5C-4EA2-B132-F47D5B55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831D-D571-73F5-C0DF-7A731586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0A84F-E5FC-1C2F-C748-488EB4E9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52" y="1891071"/>
            <a:ext cx="9203296" cy="44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8399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7CC0-6D6D-5811-0B4A-22377D32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F723-2D84-0EC9-43B1-0543456D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21B5-5D2A-8014-EC92-85A8F1A6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3D reconstruction is the process of capturing the shape and appearance of real objects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Augmented Reality (AR) / Virtual Reality (VR)</a:t>
            </a:r>
          </a:p>
          <a:p>
            <a:pPr lvl="1"/>
            <a:r>
              <a:rPr lang="en-US" dirty="0"/>
              <a:t>Robotics &amp; Autonomous Navigation</a:t>
            </a:r>
          </a:p>
          <a:p>
            <a:pPr lvl="1"/>
            <a:r>
              <a:rPr lang="en-US" dirty="0"/>
              <a:t>3D Content Creation</a:t>
            </a:r>
          </a:p>
          <a:p>
            <a:pPr lvl="1"/>
            <a:r>
              <a:rPr lang="en-US" dirty="0"/>
              <a:t>SLAM Enhancement</a:t>
            </a:r>
          </a:p>
          <a:p>
            <a:pPr lvl="1"/>
            <a:r>
              <a:rPr lang="en-US" dirty="0"/>
              <a:t>Real-Time Scene Understanding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37F59-3ACE-3DE7-1050-0EA96E2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88" y="2473452"/>
            <a:ext cx="4535635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13436"/>
      </p:ext>
    </p:extLst>
  </p:cSld>
  <p:clrMapOvr>
    <a:masterClrMapping/>
  </p:clrMapOvr>
  <p:transition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430B-014E-B722-92BD-C5A95B2E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1ED6-99A3-9711-9561-19F388C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0230836"/>
      </p:ext>
    </p:extLst>
  </p:cSld>
  <p:clrMapOvr>
    <a:masterClrMapping/>
  </p:clrMapOvr>
  <p:transition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2377-47E6-C7AB-DD98-FBF284EF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95EF-7013-CF7A-9670-979558F4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Improvements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0927B-E1AC-207B-55A1-808FF960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Batched the I2P reconstruction to run parallelly on GPUs. This resulted in an approximately 15% improvement. </a:t>
            </a:r>
          </a:p>
          <a:p>
            <a:r>
              <a:rPr lang="en-US" dirty="0"/>
              <a:t>This can be further improved in GPUs with higher memory. Currently a batch size of 4 is used.</a:t>
            </a:r>
          </a:p>
          <a:p>
            <a:r>
              <a:rPr lang="en-US" dirty="0"/>
              <a:t>Memory Optimization in batched cross attention: Previously all keys and values were selected for all supporting frames. Added code to check if this is already in memory and use pointers to these instead</a:t>
            </a:r>
          </a:p>
          <a:p>
            <a:endParaRPr lang="en-US" dirty="0"/>
          </a:p>
        </p:txBody>
      </p:sp>
      <p:pic>
        <p:nvPicPr>
          <p:cNvPr id="6" name="2025-11-29 12-07-58">
            <a:hlinkClick r:id="" action="ppaction://media"/>
            <a:extLst>
              <a:ext uri="{FF2B5EF4-FFF2-40B4-BE49-F238E27FC236}">
                <a16:creationId xmlns:a16="http://schemas.microsoft.com/office/drawing/2014/main" id="{0D2290E6-0829-1DC9-A554-9CC4B2E6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1905" y="3993406"/>
            <a:ext cx="4586969" cy="2599122"/>
          </a:xfrm>
          <a:prstGeom prst="rect">
            <a:avLst/>
          </a:prstGeom>
        </p:spPr>
      </p:pic>
      <p:pic>
        <p:nvPicPr>
          <p:cNvPr id="3" name="2025-12-02 22-54-49">
            <a:hlinkClick r:id="" action="ppaction://media"/>
            <a:extLst>
              <a:ext uri="{FF2B5EF4-FFF2-40B4-BE49-F238E27FC236}">
                <a16:creationId xmlns:a16="http://schemas.microsoft.com/office/drawing/2014/main" id="{8E01B8E2-7316-5256-6371-6BE019F2C4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5815" y="3993406"/>
            <a:ext cx="4586969" cy="25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711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B7D7-5E2E-7B89-6E92-3AD8577D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– 3D Reconstruction Quality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F4651-EC8A-DA9B-2D8E-140ECC1F143D}"/>
              </a:ext>
            </a:extLst>
          </p:cNvPr>
          <p:cNvSpPr txBox="1"/>
          <p:nvPr/>
        </p:nvSpPr>
        <p:spPr>
          <a:xfrm>
            <a:off x="638653" y="1966246"/>
            <a:ext cx="1074520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Metrics </a:t>
            </a:r>
          </a:p>
          <a:p>
            <a:endParaRPr lang="en-US" b="1" dirty="0"/>
          </a:p>
          <a:p>
            <a:r>
              <a:rPr lang="en-US" b="1" dirty="0"/>
              <a:t>1. Accuracy (Acc)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close</a:t>
            </a:r>
            <a:r>
              <a:rPr lang="en-US" dirty="0"/>
              <a:t> the reconstructed 3D points are to the </a:t>
            </a:r>
            <a:r>
              <a:rPr lang="en-US" i="1" dirty="0"/>
              <a:t>true geometry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</a:t>
            </a:r>
            <a:r>
              <a:rPr lang="en-US" b="1" dirty="0"/>
              <a:t>better (more precise)</a:t>
            </a:r>
            <a:r>
              <a:rPr lang="en-US" dirty="0"/>
              <a:t> reconstruction.</a:t>
            </a:r>
          </a:p>
          <a:p>
            <a:endParaRPr lang="en-US" dirty="0"/>
          </a:p>
          <a:p>
            <a:r>
              <a:rPr lang="en-US" b="1" dirty="0"/>
              <a:t>2. Completeness (Comp)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</a:t>
            </a:r>
            <a:r>
              <a:rPr lang="en-US" b="1" dirty="0"/>
              <a:t>how much of the real scene</a:t>
            </a:r>
            <a:r>
              <a:rPr lang="en-US" dirty="0"/>
              <a:t> was successfully reconstructed.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value = fewer missing surfaces → </a:t>
            </a:r>
            <a:r>
              <a:rPr lang="en-US" b="1" dirty="0"/>
              <a:t>more complete</a:t>
            </a:r>
            <a:r>
              <a:rPr lang="en-US" dirty="0"/>
              <a:t> 3D model.</a:t>
            </a:r>
          </a:p>
          <a:p>
            <a:endParaRPr lang="en-US" dirty="0"/>
          </a:p>
          <a:p>
            <a:r>
              <a:rPr lang="en-US" b="1" dirty="0"/>
              <a:t>3. F-Score (10 / 15 / 20 mm thresholds)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measure of </a:t>
            </a:r>
            <a:r>
              <a:rPr lang="en-US" b="1" dirty="0"/>
              <a:t>Accuracy + Completeness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=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f-score20 evaluates tolerance within 20mm, f-score10 is stricter.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831501"/>
      </p:ext>
    </p:extLst>
  </p:cSld>
  <p:clrMapOvr>
    <a:masterClrMapping/>
  </p:clrMapOvr>
  <p:transition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4A0F-1328-6C61-B2FA-0E02DBB7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A889-07EC-6647-7C17-4B5B6BE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C089-9CCE-2D74-7FF4-8457B437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757934"/>
            <a:ext cx="11155680" cy="491490"/>
          </a:xfrm>
        </p:spPr>
        <p:txBody>
          <a:bodyPr>
            <a:normAutofit/>
          </a:bodyPr>
          <a:lstStyle/>
          <a:p>
            <a:r>
              <a:rPr lang="en-US" dirty="0"/>
              <a:t>The model was evaluated on the 7 Scenes and Replica datasets</a:t>
            </a:r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2F6A6-5561-108D-E3AD-A122928A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2" y="2148840"/>
            <a:ext cx="9302496" cy="15563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68044-B1D7-9845-A821-2EEAB1009557}"/>
              </a:ext>
            </a:extLst>
          </p:cNvPr>
          <p:cNvSpPr txBox="1">
            <a:spLocks/>
          </p:cNvSpPr>
          <p:nvPr/>
        </p:nvSpPr>
        <p:spPr>
          <a:xfrm>
            <a:off x="0" y="374104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7 Scenes reconstruction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FA3E4-77BD-C389-75B9-FB31D98A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52" y="4195954"/>
            <a:ext cx="9302496" cy="20162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843793-233A-F4C2-97A1-4F7BC12F97D6}"/>
              </a:ext>
            </a:extLst>
          </p:cNvPr>
          <p:cNvSpPr txBox="1">
            <a:spLocks/>
          </p:cNvSpPr>
          <p:nvPr/>
        </p:nvSpPr>
        <p:spPr>
          <a:xfrm>
            <a:off x="0" y="6212160"/>
            <a:ext cx="12192000" cy="49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Replica reconstruction results</a:t>
            </a:r>
          </a:p>
        </p:txBody>
      </p:sp>
    </p:spTree>
    <p:extLst>
      <p:ext uri="{BB962C8B-B14F-4D97-AF65-F5344CB8AC3E}">
        <p14:creationId xmlns:p14="http://schemas.microsoft.com/office/powerpoint/2010/main" val="894151010"/>
      </p:ext>
    </p:extLst>
  </p:cSld>
  <p:clrMapOvr>
    <a:masterClrMapping/>
  </p:clrMapOvr>
  <p:transition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001F1-BDF7-D4E6-A8B1-F98D8F46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87A8C5F-1CBC-F416-82CA-A4D3DAE2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</a:t>
            </a:r>
            <a:br>
              <a:rPr lang="en-US" dirty="0"/>
            </a:b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A3FA20-9FFE-1C18-FD82-4AE71237E826}"/>
              </a:ext>
            </a:extLst>
          </p:cNvPr>
          <p:cNvSpPr txBox="1">
            <a:spLocks/>
          </p:cNvSpPr>
          <p:nvPr/>
        </p:nvSpPr>
        <p:spPr>
          <a:xfrm>
            <a:off x="508724" y="911296"/>
            <a:ext cx="6300216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29E4C-8E36-448C-B0E0-7267529A039A}"/>
              </a:ext>
            </a:extLst>
          </p:cNvPr>
          <p:cNvSpPr txBox="1"/>
          <p:nvPr/>
        </p:nvSpPr>
        <p:spPr>
          <a:xfrm>
            <a:off x="8619363" y="1793443"/>
            <a:ext cx="3572637" cy="4572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/>
              <a:t>Key Observations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Highly accurate scenes:</a:t>
            </a:r>
            <a:br>
              <a:rPr lang="en-US" dirty="0"/>
            </a:br>
            <a:r>
              <a:rPr lang="en-US" i="1" dirty="0"/>
              <a:t>fire, heads, chess</a:t>
            </a:r>
            <a:r>
              <a:rPr lang="en-US" dirty="0"/>
              <a:t> → lowest accuracy error (&lt;1.5–2.5).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Best completeness:</a:t>
            </a:r>
            <a:br>
              <a:rPr lang="en-US" dirty="0"/>
            </a:br>
            <a:r>
              <a:rPr lang="en-US" i="1" dirty="0"/>
              <a:t>fire, heads</a:t>
            </a:r>
            <a:r>
              <a:rPr lang="en-US" dirty="0"/>
              <a:t> → Comp ≈ 1.0 (very complete geometry).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Strong overall F-scores:</a:t>
            </a:r>
            <a:br>
              <a:rPr lang="en-US" dirty="0"/>
            </a:br>
            <a:r>
              <a:rPr lang="en-US" i="1" dirty="0"/>
              <a:t>heads (0.844)</a:t>
            </a:r>
            <a:r>
              <a:rPr lang="en-US" dirty="0"/>
              <a:t>, </a:t>
            </a:r>
            <a:r>
              <a:rPr lang="en-US" i="1" dirty="0"/>
              <a:t>fire (0.839)</a:t>
            </a:r>
            <a:r>
              <a:rPr lang="en-US" dirty="0"/>
              <a:t> → best combined quality.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/>
              <a:t>Weakest scene:</a:t>
            </a:r>
            <a:br>
              <a:rPr lang="en-US" dirty="0"/>
            </a:br>
            <a:r>
              <a:rPr lang="en-US" i="1" dirty="0"/>
              <a:t>stairs</a:t>
            </a:r>
            <a:r>
              <a:rPr lang="en-US" dirty="0"/>
              <a:t> → High completeness error (9.81) due to geometry loss + complex structure.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2A2524-A7FD-E679-89B8-F31667F4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218655"/>
              </p:ext>
            </p:extLst>
          </p:nvPr>
        </p:nvGraphicFramePr>
        <p:xfrm>
          <a:off x="524256" y="1820411"/>
          <a:ext cx="8019671" cy="451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53867">
                  <a:extLst>
                    <a:ext uri="{9D8B030D-6E8A-4147-A177-3AD203B41FA5}">
                      <a16:colId xmlns:a16="http://schemas.microsoft.com/office/drawing/2014/main" val="655902311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54555851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27686169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096599524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1955262015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3555624232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3156584616"/>
                    </a:ext>
                  </a:extLst>
                </a:gridCol>
                <a:gridCol w="1037972">
                  <a:extLst>
                    <a:ext uri="{9D8B030D-6E8A-4147-A177-3AD203B41FA5}">
                      <a16:colId xmlns:a16="http://schemas.microsoft.com/office/drawing/2014/main" val="4787580"/>
                    </a:ext>
                  </a:extLst>
                </a:gridCol>
              </a:tblGrid>
              <a:tr h="291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Scene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Accuracy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Completeness ↓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F-Score@20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</a:rPr>
                        <a:t>F-Score@15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cap="none" spc="60" dirty="0">
                          <a:solidFill>
                            <a:schemeClr val="bg1"/>
                          </a:solidFill>
                        </a:rPr>
                        <a:t>F-Score@10 ↑</a:t>
                      </a:r>
                    </a:p>
                  </a:txBody>
                  <a:tcPr marL="40782" marR="36805" marT="44634" marB="313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63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4.28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5.112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3.133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0.184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685090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3.685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2.522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317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3.341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2.219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0.342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0.154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87066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3.427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2.455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0.411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0.260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0.113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4495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office_4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4.32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3.36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3.806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2.869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0.176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0.081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4743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2.075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0.493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21935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3.12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2.724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0.370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3423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room_2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3.406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0.162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83868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chess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1.63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1.31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2.404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1.487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0.659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0.473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595357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fire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1.447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1.085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0.839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0.753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0.594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9533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heads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2.95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1.422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1.117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0.844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0.778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0.649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192891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office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2.32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2.26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2.721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2.287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0.603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0.467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320233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pumpkin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1.81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2.05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2.648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2.096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0.590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0.480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0.317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004519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redkitchen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1.84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1.94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2.897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2.122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0.572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0.448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0.279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4674"/>
                  </a:ext>
                </a:extLst>
              </a:tr>
              <a:tr h="275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stairs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4.19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6.91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3.568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9.816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0.286</a:t>
                      </a: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0782" marR="15795" marT="44634" marB="313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45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748257"/>
      </p:ext>
    </p:extLst>
  </p:cSld>
  <p:clrMapOvr>
    <a:masterClrMapping/>
  </p:clrMapOvr>
  <p:transition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10BE8-4EBE-A374-A286-3B7C8BB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F71F-38B8-AAEE-ADA9-D39ACD0A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8153-A437-238D-A136-A017E2CD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5145786"/>
          </a:xfrm>
        </p:spPr>
        <p:txBody>
          <a:bodyPr>
            <a:normAutofit/>
          </a:bodyPr>
          <a:lstStyle/>
          <a:p>
            <a:r>
              <a:rPr lang="en-US" dirty="0"/>
              <a:t>SLAM3R is a novel and effective system that performs real-time, high-quality, dense 3D scene reconstruction using RGB videos</a:t>
            </a:r>
          </a:p>
          <a:p>
            <a:r>
              <a:rPr lang="en-GB" dirty="0"/>
              <a:t>It employs a two hierarchy </a:t>
            </a:r>
            <a:r>
              <a:rPr lang="en-US" dirty="0"/>
              <a:t>neural network framework to perform end-to-end </a:t>
            </a:r>
            <a:r>
              <a:rPr lang="en-GB" dirty="0"/>
              <a:t>3D reconstruction</a:t>
            </a:r>
          </a:p>
          <a:p>
            <a:r>
              <a:rPr lang="en-GB" dirty="0"/>
              <a:t>The method generates dense points with high accuracy and is able to run in real-time for RGB monocular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75994"/>
      </p:ext>
    </p:extLst>
  </p:cSld>
  <p:clrMapOvr>
    <a:masterClrMapping/>
  </p:clrMapOvr>
  <p:transition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A86-0C24-5745-BEEE-C8AD91C0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86B0-A70B-9851-8C57-181D9993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60544-6FAD-120E-8E25-21B6AB3C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512" b="4238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AD768-B5C0-D113-7B7F-270154F99072}"/>
              </a:ext>
            </a:extLst>
          </p:cNvPr>
          <p:cNvSpPr txBox="1">
            <a:spLocks/>
          </p:cNvSpPr>
          <p:nvPr/>
        </p:nvSpPr>
        <p:spPr>
          <a:xfrm>
            <a:off x="3585407" y="2824525"/>
            <a:ext cx="5021182" cy="2450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2342372"/>
      </p:ext>
    </p:extLst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931D-9209-2E09-EF9D-317A26DD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5B16-8C5D-3E26-951D-85F3AE5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Some methods for reconstruction are Structure from Motion (</a:t>
            </a:r>
            <a:r>
              <a:rPr lang="en-GB" dirty="0" err="1"/>
              <a:t>SfM</a:t>
            </a:r>
            <a:r>
              <a:rPr lang="en-GB" dirty="0"/>
              <a:t>), Multi View Stereo (MVS) and Monocular SLAM-based reconstructions.</a:t>
            </a:r>
          </a:p>
          <a:p>
            <a:r>
              <a:rPr lang="en-GB" dirty="0"/>
              <a:t>These have certain issues: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sparse points and require heavy optimization</a:t>
            </a:r>
          </a:p>
          <a:p>
            <a:pPr lvl="1"/>
            <a:r>
              <a:rPr lang="en-GB" dirty="0"/>
              <a:t>MVS: Not real-time</a:t>
            </a:r>
          </a:p>
        </p:txBody>
      </p:sp>
      <p:pic>
        <p:nvPicPr>
          <p:cNvPr id="1026" name="Picture 2" descr="Structure from Motion (SfM) photogrammetric principle. Source:... |  Download Scientific Diagram">
            <a:extLst>
              <a:ext uri="{FF2B5EF4-FFF2-40B4-BE49-F238E27FC236}">
                <a16:creationId xmlns:a16="http://schemas.microsoft.com/office/drawing/2014/main" id="{BF65C4F7-FED6-C3FF-49C9-7E8DF2B4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4151377"/>
            <a:ext cx="3165225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view stereo algorithm steps [5] | Download Scientific Diagram">
            <a:extLst>
              <a:ext uri="{FF2B5EF4-FFF2-40B4-BE49-F238E27FC236}">
                <a16:creationId xmlns:a16="http://schemas.microsoft.com/office/drawing/2014/main" id="{FD3F6B60-7348-08F0-DD68-8F67AC40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48" y="2932135"/>
            <a:ext cx="3408807" cy="36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C420D-E97B-57D0-D075-D7A6F67A3E2F}"/>
              </a:ext>
            </a:extLst>
          </p:cNvPr>
          <p:cNvSpPr txBox="1"/>
          <p:nvPr/>
        </p:nvSpPr>
        <p:spPr>
          <a:xfrm>
            <a:off x="3923920" y="505070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Structure from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2B16-8D26-839D-84D6-71CDD49660E1}"/>
              </a:ext>
            </a:extLst>
          </p:cNvPr>
          <p:cNvSpPr txBox="1"/>
          <p:nvPr/>
        </p:nvSpPr>
        <p:spPr>
          <a:xfrm>
            <a:off x="5886832" y="6023307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 View Stereo</a:t>
            </a:r>
          </a:p>
        </p:txBody>
      </p:sp>
    </p:spTree>
    <p:extLst>
      <p:ext uri="{BB962C8B-B14F-4D97-AF65-F5344CB8AC3E}">
        <p14:creationId xmlns:p14="http://schemas.microsoft.com/office/powerpoint/2010/main" val="2252304345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4F44-B478-6CA4-AA04-D2A9CE26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3B19-F83E-0A1E-8265-14151E9F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SLAM3R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F851-98D0-E109-8801-6CF20F51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GB" dirty="0"/>
              <a:t>The goal is to have a method that satisfies the following:</a:t>
            </a:r>
          </a:p>
          <a:p>
            <a:pPr lvl="1"/>
            <a:r>
              <a:rPr lang="en-GB" dirty="0"/>
              <a:t>Generates dense points</a:t>
            </a:r>
          </a:p>
          <a:p>
            <a:pPr lvl="1"/>
            <a:r>
              <a:rPr lang="en-GB" dirty="0"/>
              <a:t>Has high accuracy</a:t>
            </a:r>
          </a:p>
          <a:p>
            <a:pPr lvl="1"/>
            <a:r>
              <a:rPr lang="en-GB" dirty="0"/>
              <a:t>Able to run in real-time</a:t>
            </a:r>
          </a:p>
          <a:p>
            <a:pPr lvl="1"/>
            <a:r>
              <a:rPr lang="en-GB" dirty="0"/>
              <a:t>Works with RGB monocular input</a:t>
            </a:r>
          </a:p>
          <a:p>
            <a:r>
              <a:rPr lang="en-GB" dirty="0"/>
              <a:t>SLAM3R is a </a:t>
            </a:r>
            <a:r>
              <a:rPr lang="en-US" dirty="0"/>
              <a:t>real-time, end-to-end system for dense reconstruction from monocular RGB videos which satisfies the above requirements without explicit camera pose estimation and no expensive optimization.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129677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6D6A-7D07-054C-C3E7-FE7AEA1EC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FDA-FA4B-5639-4335-DC52A650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F440-F942-EFE2-25B5-F88490BB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949958"/>
            <a:ext cx="11155680" cy="3767328"/>
          </a:xfrm>
        </p:spPr>
        <p:txBody>
          <a:bodyPr/>
          <a:lstStyle/>
          <a:p>
            <a:r>
              <a:rPr lang="en-US" dirty="0"/>
              <a:t>The architecture consists of 2 networks:</a:t>
            </a:r>
          </a:p>
          <a:p>
            <a:pPr lvl="1"/>
            <a:r>
              <a:rPr lang="en-US" dirty="0"/>
              <a:t>Image to Point (I2P) - reconstructs local geometry inside a small window of frames.</a:t>
            </a:r>
          </a:p>
          <a:p>
            <a:pPr lvl="1"/>
            <a:r>
              <a:rPr lang="en-US" dirty="0"/>
              <a:t>Local to World (L2W) - aligns these local reconstructions into one global, consistent 3D scene.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61378-F31F-FF57-980C-4729EBF3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4" y="3122505"/>
            <a:ext cx="9726932" cy="30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1876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C30-157F-88C8-6E0A-001022BF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B46-E146-3A26-5B4E-45DE32A6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883254"/>
            <a:ext cx="11155680" cy="1463040"/>
          </a:xfrm>
        </p:spPr>
        <p:txBody>
          <a:bodyPr/>
          <a:lstStyle/>
          <a:p>
            <a:r>
              <a:rPr lang="en-GB" dirty="0"/>
              <a:t>I2P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5159-EA84-F8DC-E08E-D7C140405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84" y="1609916"/>
            <a:ext cx="11155680" cy="3767328"/>
          </a:xfrm>
        </p:spPr>
        <p:txBody>
          <a:bodyPr/>
          <a:lstStyle/>
          <a:p>
            <a:r>
              <a:rPr lang="en-US" dirty="0"/>
              <a:t>The I2P network infers dense 3D point maps for every pixel of a keyframe in a window - to predict a dense 3D point map for one key frame using its nearby frames.</a:t>
            </a:r>
          </a:p>
          <a:p>
            <a:r>
              <a:rPr lang="en-US" dirty="0"/>
              <a:t>Sliding window of images → Feature encoding → Attention fusion → 3D point prediction (per pixel)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BA22D-F574-B257-8361-9B31DA1EFB9F}"/>
              </a:ext>
            </a:extLst>
          </p:cNvPr>
          <p:cNvSpPr/>
          <p:nvPr/>
        </p:nvSpPr>
        <p:spPr>
          <a:xfrm>
            <a:off x="3150036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Image encoder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90343-86A4-053C-B34B-D77CC49484D8}"/>
              </a:ext>
            </a:extLst>
          </p:cNvPr>
          <p:cNvSpPr/>
          <p:nvPr/>
        </p:nvSpPr>
        <p:spPr>
          <a:xfrm>
            <a:off x="5978576" y="2779777"/>
            <a:ext cx="1740410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Keyframe Decoder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D5DBF-39C0-E89D-CA5D-453B4DECDF8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90442" y="3598165"/>
            <a:ext cx="1088134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FE139A-336A-51D9-57C5-13070E4215DD}"/>
              </a:ext>
            </a:extLst>
          </p:cNvPr>
          <p:cNvSpPr/>
          <p:nvPr/>
        </p:nvSpPr>
        <p:spPr>
          <a:xfrm>
            <a:off x="90406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Points reconstruction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F21AA-A78A-4FD6-8D47-15224936AA0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718986" y="3598165"/>
            <a:ext cx="1321686" cy="9475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0F7563-5704-5E33-3E64-68C945FC71F7}"/>
              </a:ext>
            </a:extLst>
          </p:cNvPr>
          <p:cNvSpPr/>
          <p:nvPr/>
        </p:nvSpPr>
        <p:spPr>
          <a:xfrm>
            <a:off x="5978578" y="4804030"/>
            <a:ext cx="1740407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Supporting Frame Decoder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EB2E64-0D88-69C3-BDEA-49262268C9F0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890442" y="4545712"/>
            <a:ext cx="1088136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797E96-A135-E6A1-C78D-AF0D8CF855C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7718985" y="4545712"/>
            <a:ext cx="1321687" cy="10767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D6436E-2D38-C818-65E5-7851F0C23707}"/>
              </a:ext>
            </a:extLst>
          </p:cNvPr>
          <p:cNvSpPr/>
          <p:nvPr/>
        </p:nvSpPr>
        <p:spPr>
          <a:xfrm>
            <a:off x="815572" y="3727324"/>
            <a:ext cx="1740406" cy="163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windows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C734F-8C7F-35F6-0310-11BBDFB79202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555978" y="4545712"/>
            <a:ext cx="59405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92996"/>
      </p:ext>
    </p:extLst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2783-16BA-5BD4-316F-CE8A1F4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FD65-A749-CA2D-6BE3-B948EE5C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frame is encoded to obtain token representations. </a:t>
                </a:r>
              </a:p>
              <a:p>
                <a:r>
                  <a:rPr lang="en-US" dirty="0"/>
                  <a:t>Encoder blocks each contain self-attention and feed-forward layers - which capture color, texture, and structure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×3)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= 1 …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tokens are separated as keyframe and supporting frames</a:t>
                </a:r>
              </a:p>
              <a:p>
                <a:r>
                  <a:rPr lang="en-US" dirty="0"/>
                  <a:t>These tokens are later used by the decoders to understand depth and geometry.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7901A-6081-4487-AAB9-271FCE748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628331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7518-2875-EE6E-9740-8C3D33B7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2458-0389-C7D7-6752-C141F20E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Keyframe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Uses the vision transformer decoder architecture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Performs self attention on the keyframe - to understand the keyframe itself</a:t>
                </a:r>
              </a:p>
              <a:p>
                <a:r>
                  <a:rPr lang="en-US" dirty="0"/>
                  <a:t>Performs cross-attention with queries from the keyframe and keys and values from supporting frames – to compare the keyframe with each supporting frame.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m:rPr>
                            <m:lit/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5CCA2-A481-42A6-2BEF-B6CB00CF1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AC83CD-3398-6BBF-1579-A427AD6A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58" y="4220060"/>
            <a:ext cx="3353603" cy="2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4302"/>
      </p:ext>
    </p:extLst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1EDC-3B2D-6401-5FFC-C66F3E14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543C-8471-E599-A7DC-5742F6B0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Supporting frames also go through their own decoder.</a:t>
                </a:r>
              </a:p>
              <a:p>
                <a:r>
                  <a:rPr lang="en-US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1 …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uses self-attention inside each supporting frame and cross-attention between the supporting frame and </a:t>
                </a:r>
                <a:r>
                  <a:rPr lang="en-US"/>
                  <a:t>the keyframe</a:t>
                </a:r>
              </a:p>
              <a:p>
                <a:r>
                  <a:rPr lang="en-US"/>
                  <a:t>Supporting </a:t>
                </a:r>
                <a:r>
                  <a:rPr lang="en-US" dirty="0"/>
                  <a:t>decoder lets other frames guide the keyframe with extra depth info.</a:t>
                </a:r>
                <a:endParaRPr lang="en-GB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sup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su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 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key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 = 1 … 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D486F-97CE-FABC-C5A5-10C09C67D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75" y="1949958"/>
                <a:ext cx="11155680" cy="5145786"/>
              </a:xfrm>
              <a:blipFill>
                <a:blip r:embed="rId3"/>
                <a:stretch>
                  <a:fillRect l="-38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06195"/>
      </p:ext>
    </p:extLst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504</TotalTime>
  <Words>1370</Words>
  <Application>Microsoft Office PowerPoint</Application>
  <PresentationFormat>Widescreen</PresentationFormat>
  <Paragraphs>308</Paragraphs>
  <Slides>26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Bierstadt</vt:lpstr>
      <vt:lpstr>Cambria Math</vt:lpstr>
      <vt:lpstr>Wingdings</vt:lpstr>
      <vt:lpstr>GestaltVTI</vt:lpstr>
      <vt:lpstr>SLAM3R</vt:lpstr>
      <vt:lpstr>3D Reconstruction</vt:lpstr>
      <vt:lpstr>3D Reconstruction</vt:lpstr>
      <vt:lpstr>Motivation for SLAM3R</vt:lpstr>
      <vt:lpstr>Methodology</vt:lpstr>
      <vt:lpstr>I2P Network</vt:lpstr>
      <vt:lpstr>Image Encoder</vt:lpstr>
      <vt:lpstr>Keyframe Decoder</vt:lpstr>
      <vt:lpstr>Supporting Decoder</vt:lpstr>
      <vt:lpstr>Points Reconstruction</vt:lpstr>
      <vt:lpstr>L2W Network</vt:lpstr>
      <vt:lpstr>Scene Initialization</vt:lpstr>
      <vt:lpstr>Reservoir</vt:lpstr>
      <vt:lpstr>Retrieval</vt:lpstr>
      <vt:lpstr>Points Embedding</vt:lpstr>
      <vt:lpstr>Registration Decoder</vt:lpstr>
      <vt:lpstr>Scene Decoder</vt:lpstr>
      <vt:lpstr>Points Reconstruction</vt:lpstr>
      <vt:lpstr>Results</vt:lpstr>
      <vt:lpstr>Results</vt:lpstr>
      <vt:lpstr>Inference Improvements</vt:lpstr>
      <vt:lpstr>Evaluation – 3D Reconstruction Quality</vt:lpstr>
      <vt:lpstr>Evaluation</vt:lpstr>
      <vt:lpstr>Quantitative Results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Jayakumar</dc:creator>
  <cp:lastModifiedBy>Yasiru Alahakoon</cp:lastModifiedBy>
  <cp:revision>44</cp:revision>
  <dcterms:created xsi:type="dcterms:W3CDTF">2025-09-10T08:32:01Z</dcterms:created>
  <dcterms:modified xsi:type="dcterms:W3CDTF">2025-12-07T15:40:45Z</dcterms:modified>
</cp:coreProperties>
</file>